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118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0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42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1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152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56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5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6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7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5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8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8256726" y="6404292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8256726" y="6404292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8256726" y="6404292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hyperlink" Target="https://bootswatch.com/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The Joys of JavaScript</a:t>
            </a:r>
          </a:p>
        </p:txBody>
      </p:sp>
      <p:sp>
        <p:nvSpPr>
          <p:cNvPr id="189" name="Text Placeholder 5"/>
          <p:cNvSpPr txBox="1"/>
          <p:nvPr>
            <p:ph type="body" sz="quarter" idx="1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/>
            <a:r>
              <a:t>Unit 3.1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Your Brain on JavaScript…</a:t>
            </a:r>
          </a:p>
        </p:txBody>
      </p:sp>
      <p:pic>
        <p:nvPicPr>
          <p:cNvPr id="21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6762" b="27647"/>
          <a:stretch>
            <a:fillRect/>
          </a:stretch>
        </p:blipFill>
        <p:spPr>
          <a:xfrm>
            <a:off x="-21111" y="838200"/>
            <a:ext cx="9165112" cy="533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Time to Take Notes…</a:t>
            </a:r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And Keep Organized!!!</a:t>
            </a:r>
          </a:p>
        </p:txBody>
      </p:sp>
      <p:pic>
        <p:nvPicPr>
          <p:cNvPr id="2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971" y="914400"/>
            <a:ext cx="8434894" cy="5271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Overall Tips</a:t>
            </a:r>
          </a:p>
        </p:txBody>
      </p:sp>
      <p:sp>
        <p:nvSpPr>
          <p:cNvPr id="224" name="Content Placeholder 2"/>
          <p:cNvSpPr txBox="1"/>
          <p:nvPr/>
        </p:nvSpPr>
        <p:spPr>
          <a:xfrm>
            <a:off x="228599" y="990600"/>
            <a:ext cx="8806545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Review Immediately: </a:t>
            </a:r>
            <a:r>
              <a:rPr b="0"/>
              <a:t>We’ll be building upon these concepts quickly. The firmer your grasp now, the better off you’ll be.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Re-do</a:t>
            </a:r>
            <a:r>
              <a:rPr i="0"/>
              <a:t> the exercises in class: </a:t>
            </a:r>
            <a:r>
              <a:rPr b="0" i="0"/>
              <a:t>Don’t just re-read! Actually spend the time to re-do them from scratch on your own.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Get Help: </a:t>
            </a:r>
            <a:r>
              <a:rPr b="0"/>
              <a:t>Come to office hours. Ask conceptual questions. Ask specific questions. Just keep asking questions!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Don’t be Afraid: </a:t>
            </a:r>
            <a:r>
              <a:rPr b="0"/>
              <a:t>You will get this. It will take time, but you </a:t>
            </a:r>
            <a:r>
              <a:rPr b="0" u="sng"/>
              <a:t>will</a:t>
            </a:r>
            <a:r>
              <a:rPr b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9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30" name="TextBox 9"/>
          <p:cNvSpPr txBox="1"/>
          <p:nvPr/>
        </p:nvSpPr>
        <p:spPr>
          <a:xfrm>
            <a:off x="304800" y="761999"/>
            <a:ext cx="8686800" cy="541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Dissection: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Download the file sent to you via slack. 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Open it in Chrome and observe what happens.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try to explain how the code connects to the events that happen on the page.</a:t>
            </a: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p.s. </a:t>
            </a:r>
            <a:r>
              <a:rPr b="0"/>
              <a:t>We haven’t covered JavaScript before, but a big part of being a developer is learning on the fly!</a:t>
            </a:r>
            <a:endParaRPr b="0"/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MAJOR p.s. </a:t>
            </a:r>
            <a:r>
              <a:rPr b="0"/>
              <a:t>When downloading any code going forward, be sure to hit “Download”. If you copy and paste directly from Slack, your code will not work!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JavaScript Definitions</a:t>
            </a:r>
          </a:p>
        </p:txBody>
      </p:sp>
      <p:sp>
        <p:nvSpPr>
          <p:cNvPr id="235" name="Content Placeholder 2"/>
          <p:cNvSpPr txBox="1"/>
          <p:nvPr/>
        </p:nvSpPr>
        <p:spPr>
          <a:xfrm>
            <a:off x="331585" y="838200"/>
            <a:ext cx="8736216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JavaScript</a:t>
            </a:r>
            <a:r>
              <a:rPr b="0"/>
              <a:t> is the third of the three fundamental programming languages of the modern web (along with HTML, CSS).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JavaScript allows developers to create </a:t>
            </a:r>
            <a:r>
              <a:rPr b="1"/>
              <a:t>dynamic </a:t>
            </a:r>
            <a:r>
              <a:t>web applications capable of taking in user inputs, changing what’s displayed to users, animating elements, and much more.</a:t>
            </a:r>
          </a:p>
        </p:txBody>
      </p:sp>
      <p:pic>
        <p:nvPicPr>
          <p:cNvPr id="23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671"/>
            <a:ext cx="2098675" cy="2098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</a:t>
            </a:r>
          </a:p>
        </p:txBody>
      </p:sp>
      <p:sp>
        <p:nvSpPr>
          <p:cNvPr id="241" name="Content Placeholder 2"/>
          <p:cNvSpPr txBox="1"/>
          <p:nvPr/>
        </p:nvSpPr>
        <p:spPr>
          <a:xfrm>
            <a:off x="451328" y="1066800"/>
            <a:ext cx="8583816" cy="18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Variables are the </a:t>
            </a:r>
            <a:r>
              <a:rPr u="sng"/>
              <a:t>nouns</a:t>
            </a:r>
            <a:r>
              <a:t> of programming.</a:t>
            </a:r>
            <a:endParaRPr u="sng"/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They are “things” (Numbers, Strings, Booleans, etc.).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They are composed of </a:t>
            </a:r>
            <a:r>
              <a:rPr u="sng"/>
              <a:t>variable names</a:t>
            </a:r>
            <a:r>
              <a:t> and </a:t>
            </a:r>
            <a:r>
              <a:rPr u="sng"/>
              <a:t>values</a:t>
            </a:r>
            <a:r>
              <a:t>.</a:t>
            </a:r>
          </a:p>
        </p:txBody>
      </p:sp>
      <p:pic>
        <p:nvPicPr>
          <p:cNvPr id="24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251" y="3527323"/>
            <a:ext cx="6903890" cy="182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45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Assignment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4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/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(BasicVariablesDemo | 02-BasicVariablesDemo)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 (Syntax)</a:t>
            </a:r>
          </a:p>
        </p:txBody>
      </p:sp>
      <p:sp>
        <p:nvSpPr>
          <p:cNvPr id="251" name="Rectangle 5"/>
          <p:cNvSpPr/>
          <p:nvPr/>
        </p:nvSpPr>
        <p:spPr>
          <a:xfrm>
            <a:off x="1930198" y="2667000"/>
            <a:ext cx="2275725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2" name="Rectangle 6"/>
          <p:cNvSpPr/>
          <p:nvPr/>
        </p:nvSpPr>
        <p:spPr>
          <a:xfrm>
            <a:off x="54100" y="26670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TextBox 7"/>
          <p:cNvSpPr txBox="1"/>
          <p:nvPr/>
        </p:nvSpPr>
        <p:spPr>
          <a:xfrm>
            <a:off x="429840" y="3148577"/>
            <a:ext cx="1415514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</a:t>
            </a:r>
          </a:p>
        </p:txBody>
      </p:sp>
      <p:sp>
        <p:nvSpPr>
          <p:cNvPr id="254" name="TextBox 8"/>
          <p:cNvSpPr txBox="1"/>
          <p:nvPr/>
        </p:nvSpPr>
        <p:spPr>
          <a:xfrm>
            <a:off x="2384187" y="3126247"/>
            <a:ext cx="190658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55" name="Rectangle 9"/>
          <p:cNvSpPr/>
          <p:nvPr/>
        </p:nvSpPr>
        <p:spPr>
          <a:xfrm>
            <a:off x="4236401" y="2666999"/>
            <a:ext cx="1147407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6" name="Rectangle 10"/>
          <p:cNvSpPr/>
          <p:nvPr/>
        </p:nvSpPr>
        <p:spPr>
          <a:xfrm>
            <a:off x="5414286" y="2666999"/>
            <a:ext cx="2412214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extBox 11"/>
          <p:cNvSpPr txBox="1"/>
          <p:nvPr/>
        </p:nvSpPr>
        <p:spPr>
          <a:xfrm>
            <a:off x="5263010" y="3210579"/>
            <a:ext cx="2721101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“Snow White”</a:t>
            </a:r>
          </a:p>
        </p:txBody>
      </p:sp>
      <p:sp>
        <p:nvSpPr>
          <p:cNvPr id="258" name="TextBox 12"/>
          <p:cNvSpPr txBox="1"/>
          <p:nvPr/>
        </p:nvSpPr>
        <p:spPr>
          <a:xfrm>
            <a:off x="4543583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59" name="Rectangle 13"/>
          <p:cNvSpPr/>
          <p:nvPr/>
        </p:nvSpPr>
        <p:spPr>
          <a:xfrm>
            <a:off x="7863185" y="2666999"/>
            <a:ext cx="1177886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" name="TextBox 14"/>
          <p:cNvSpPr txBox="1"/>
          <p:nvPr/>
        </p:nvSpPr>
        <p:spPr>
          <a:xfrm>
            <a:off x="8200848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261" name="TextBox 15"/>
          <p:cNvSpPr txBox="1"/>
          <p:nvPr/>
        </p:nvSpPr>
        <p:spPr>
          <a:xfrm>
            <a:off x="335279" y="2173051"/>
            <a:ext cx="13958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Keyword</a:t>
            </a:r>
          </a:p>
        </p:txBody>
      </p:sp>
      <p:sp>
        <p:nvSpPr>
          <p:cNvPr id="262" name="TextBox 16"/>
          <p:cNvSpPr txBox="1"/>
          <p:nvPr/>
        </p:nvSpPr>
        <p:spPr>
          <a:xfrm>
            <a:off x="2269587" y="2173051"/>
            <a:ext cx="156124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name</a:t>
            </a:r>
          </a:p>
        </p:txBody>
      </p:sp>
      <p:sp>
        <p:nvSpPr>
          <p:cNvPr id="263" name="TextBox 17"/>
          <p:cNvSpPr txBox="1"/>
          <p:nvPr/>
        </p:nvSpPr>
        <p:spPr>
          <a:xfrm>
            <a:off x="4113870" y="2150944"/>
            <a:ext cx="129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Assignment</a:t>
            </a:r>
          </a:p>
        </p:txBody>
      </p:sp>
      <p:sp>
        <p:nvSpPr>
          <p:cNvPr id="264" name="TextBox 18"/>
          <p:cNvSpPr txBox="1"/>
          <p:nvPr/>
        </p:nvSpPr>
        <p:spPr>
          <a:xfrm>
            <a:off x="6244835" y="2150944"/>
            <a:ext cx="6718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265" name="TextBox 19"/>
          <p:cNvSpPr txBox="1"/>
          <p:nvPr/>
        </p:nvSpPr>
        <p:spPr>
          <a:xfrm>
            <a:off x="7728083" y="2150944"/>
            <a:ext cx="12857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 (Syntax)</a:t>
            </a:r>
          </a:p>
        </p:txBody>
      </p:sp>
      <p:sp>
        <p:nvSpPr>
          <p:cNvPr id="268" name="Rectangle 5"/>
          <p:cNvSpPr/>
          <p:nvPr/>
        </p:nvSpPr>
        <p:spPr>
          <a:xfrm>
            <a:off x="1930198" y="2667000"/>
            <a:ext cx="2275725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Rectangle 6"/>
          <p:cNvSpPr/>
          <p:nvPr/>
        </p:nvSpPr>
        <p:spPr>
          <a:xfrm>
            <a:off x="54100" y="26670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TextBox 7"/>
          <p:cNvSpPr txBox="1"/>
          <p:nvPr/>
        </p:nvSpPr>
        <p:spPr>
          <a:xfrm>
            <a:off x="429840" y="3148577"/>
            <a:ext cx="1415514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</a:t>
            </a:r>
          </a:p>
        </p:txBody>
      </p:sp>
      <p:sp>
        <p:nvSpPr>
          <p:cNvPr id="271" name="TextBox 8"/>
          <p:cNvSpPr txBox="1"/>
          <p:nvPr/>
        </p:nvSpPr>
        <p:spPr>
          <a:xfrm>
            <a:off x="2384187" y="3126247"/>
            <a:ext cx="190658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72" name="Rectangle 9"/>
          <p:cNvSpPr/>
          <p:nvPr/>
        </p:nvSpPr>
        <p:spPr>
          <a:xfrm>
            <a:off x="4236401" y="2666999"/>
            <a:ext cx="1147407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Rectangle 10"/>
          <p:cNvSpPr/>
          <p:nvPr/>
        </p:nvSpPr>
        <p:spPr>
          <a:xfrm>
            <a:off x="5414286" y="2666999"/>
            <a:ext cx="2412214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4" name="TextBox 12"/>
          <p:cNvSpPr txBox="1"/>
          <p:nvPr/>
        </p:nvSpPr>
        <p:spPr>
          <a:xfrm>
            <a:off x="4543583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75" name="Rectangle 13"/>
          <p:cNvSpPr/>
          <p:nvPr/>
        </p:nvSpPr>
        <p:spPr>
          <a:xfrm>
            <a:off x="7863185" y="2666999"/>
            <a:ext cx="1177886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6" name="TextBox 14"/>
          <p:cNvSpPr txBox="1"/>
          <p:nvPr/>
        </p:nvSpPr>
        <p:spPr>
          <a:xfrm>
            <a:off x="8200848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277" name="TextBox 15"/>
          <p:cNvSpPr txBox="1"/>
          <p:nvPr/>
        </p:nvSpPr>
        <p:spPr>
          <a:xfrm>
            <a:off x="335279" y="2173051"/>
            <a:ext cx="13958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Keyword</a:t>
            </a:r>
          </a:p>
        </p:txBody>
      </p:sp>
      <p:sp>
        <p:nvSpPr>
          <p:cNvPr id="278" name="TextBox 16"/>
          <p:cNvSpPr txBox="1"/>
          <p:nvPr/>
        </p:nvSpPr>
        <p:spPr>
          <a:xfrm>
            <a:off x="2269587" y="2173051"/>
            <a:ext cx="156124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name</a:t>
            </a:r>
          </a:p>
        </p:txBody>
      </p:sp>
      <p:sp>
        <p:nvSpPr>
          <p:cNvPr id="279" name="TextBox 17"/>
          <p:cNvSpPr txBox="1"/>
          <p:nvPr/>
        </p:nvSpPr>
        <p:spPr>
          <a:xfrm>
            <a:off x="4113870" y="2150944"/>
            <a:ext cx="129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Assignment</a:t>
            </a:r>
          </a:p>
        </p:txBody>
      </p:sp>
      <p:sp>
        <p:nvSpPr>
          <p:cNvPr id="280" name="TextBox 18"/>
          <p:cNvSpPr txBox="1"/>
          <p:nvPr/>
        </p:nvSpPr>
        <p:spPr>
          <a:xfrm>
            <a:off x="6244835" y="2150944"/>
            <a:ext cx="6718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281" name="TextBox 19"/>
          <p:cNvSpPr txBox="1"/>
          <p:nvPr/>
        </p:nvSpPr>
        <p:spPr>
          <a:xfrm>
            <a:off x="7728083" y="2150944"/>
            <a:ext cx="12857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Termination</a:t>
            </a:r>
          </a:p>
        </p:txBody>
      </p:sp>
      <p:sp>
        <p:nvSpPr>
          <p:cNvPr id="282" name="TextBox 20"/>
          <p:cNvSpPr txBox="1"/>
          <p:nvPr/>
        </p:nvSpPr>
        <p:spPr>
          <a:xfrm>
            <a:off x="4631865" y="5075530"/>
            <a:ext cx="4309688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sure to notice the quotes (“”), 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83" name="Straight Arrow Connector 21"/>
          <p:cNvSpPr/>
          <p:nvPr/>
        </p:nvSpPr>
        <p:spPr>
          <a:xfrm flipV="1">
            <a:off x="7696200" y="3505201"/>
            <a:ext cx="0" cy="1511473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4" name="Straight Arrow Connector 30"/>
          <p:cNvSpPr/>
          <p:nvPr/>
        </p:nvSpPr>
        <p:spPr>
          <a:xfrm flipV="1">
            <a:off x="5562600" y="3505201"/>
            <a:ext cx="0" cy="1511473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5" name="TextBox 22"/>
          <p:cNvSpPr txBox="1"/>
          <p:nvPr/>
        </p:nvSpPr>
        <p:spPr>
          <a:xfrm>
            <a:off x="5263010" y="3210579"/>
            <a:ext cx="2721101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89" name="TextBox 9"/>
          <p:cNvSpPr txBox="1"/>
          <p:nvPr/>
        </p:nvSpPr>
        <p:spPr>
          <a:xfrm>
            <a:off x="304800" y="914399"/>
            <a:ext cx="8686800" cy="470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the instructions in the file sent to you, fill in the missing JavaScript code to create variables.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 are done, open the file in Chrome and check the output.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successfully completed the activity, you should see a series of pop-up windows with text inside. </a:t>
            </a: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9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/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(ConsoleDemoInstructor.html | 04-ConsoleLogDemo)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Console.log</a:t>
            </a:r>
          </a:p>
        </p:txBody>
      </p:sp>
      <p:sp>
        <p:nvSpPr>
          <p:cNvPr id="297" name="Content Placeholder 2"/>
          <p:cNvSpPr txBox="1"/>
          <p:nvPr/>
        </p:nvSpPr>
        <p:spPr>
          <a:xfrm>
            <a:off x="24061" y="990599"/>
            <a:ext cx="9043739" cy="140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console.log is a quick expression used to </a:t>
            </a:r>
            <a:r>
              <a:rPr u="sng"/>
              <a:t>print content</a:t>
            </a:r>
            <a:r>
              <a:t> to the debugger. 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is a </a:t>
            </a:r>
            <a:r>
              <a:rPr u="sng"/>
              <a:t>very useful tool </a:t>
            </a:r>
            <a:r>
              <a:t>to use during development and debugging. </a:t>
            </a:r>
          </a:p>
        </p:txBody>
      </p:sp>
      <p:pic>
        <p:nvPicPr>
          <p:cNvPr id="29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055" y="2971800"/>
            <a:ext cx="8413751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Sad Little Bug…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228599" y="838199"/>
            <a:ext cx="8583816" cy="130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4800">
                <a:latin typeface="Arial"/>
                <a:ea typeface="Arial"/>
                <a:cs typeface="Arial"/>
                <a:sym typeface="Arial"/>
              </a:defRPr>
            </a:pPr>
            <a:r>
              <a:t>Hey Class!</a:t>
            </a:r>
            <a:endParaRPr sz="2400"/>
          </a:p>
          <a:p>
            <a:pPr indent="228600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How do you comfort a JavaScript bug?</a:t>
            </a:r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1" y="2362200"/>
            <a:ext cx="4191001" cy="244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Sad Little Bug…</a:t>
            </a:r>
          </a:p>
        </p:txBody>
      </p:sp>
      <p:sp>
        <p:nvSpPr>
          <p:cNvPr id="305" name="Content Placeholder 2"/>
          <p:cNvSpPr txBox="1"/>
          <p:nvPr/>
        </p:nvSpPr>
        <p:spPr>
          <a:xfrm>
            <a:off x="228599" y="761999"/>
            <a:ext cx="8583816" cy="130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4800">
                <a:latin typeface="Arial"/>
                <a:ea typeface="Arial"/>
                <a:cs typeface="Arial"/>
                <a:sym typeface="Arial"/>
              </a:defRPr>
            </a:pPr>
            <a:r>
              <a:t>Hey Class!</a:t>
            </a:r>
            <a:endParaRPr sz="2400"/>
          </a:p>
          <a:p>
            <a:pPr indent="228600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How do you comfort a JavaScript bug?</a:t>
            </a:r>
          </a:p>
        </p:txBody>
      </p:sp>
      <p:sp>
        <p:nvSpPr>
          <p:cNvPr id="306" name="Content Placeholder 2"/>
          <p:cNvSpPr txBox="1"/>
          <p:nvPr/>
        </p:nvSpPr>
        <p:spPr>
          <a:xfrm>
            <a:off x="152399" y="5029201"/>
            <a:ext cx="8583816" cy="107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7000">
                <a:latin typeface="Arial"/>
                <a:ea typeface="Arial"/>
                <a:cs typeface="Arial"/>
                <a:sym typeface="Arial"/>
              </a:defRPr>
            </a:pPr>
            <a:r>
              <a:t>You “</a:t>
            </a:r>
            <a:r>
              <a:rPr u="sng"/>
              <a:t>console</a:t>
            </a:r>
            <a:r>
              <a:t>” it.</a:t>
            </a:r>
          </a:p>
        </p:txBody>
      </p:sp>
      <p:pic>
        <p:nvPicPr>
          <p:cNvPr id="30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200" y="2099274"/>
            <a:ext cx="3052764" cy="3052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#2 – Questions?</a:t>
            </a:r>
          </a:p>
        </p:txBody>
      </p:sp>
      <p:sp>
        <p:nvSpPr>
          <p:cNvPr id="194" name="TextBox 2"/>
          <p:cNvSpPr txBox="1"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Two parts to the assignment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existing Portfolio and apply Media Queries and Viewport to make mobile responsive.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Use Bootstrap CSS to recreate the portfolio you built in HW1. Your Bootstrap solution should minimize use of media queries.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Sad Little Bug…</a:t>
            </a:r>
          </a:p>
        </p:txBody>
      </p:sp>
      <p:sp>
        <p:nvSpPr>
          <p:cNvPr id="310" name="Content Placeholder 2"/>
          <p:cNvSpPr txBox="1"/>
          <p:nvPr/>
        </p:nvSpPr>
        <p:spPr>
          <a:xfrm>
            <a:off x="201612" y="1981200"/>
            <a:ext cx="8583816" cy="2210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algn="ctr" defTabSz="685800">
              <a:defRPr b="1" sz="3600">
                <a:latin typeface="Arial"/>
                <a:ea typeface="Arial"/>
                <a:cs typeface="Arial"/>
                <a:sym typeface="Arial"/>
              </a:defRPr>
            </a:pPr>
            <a:r>
              <a:t>Don’t worry!</a:t>
            </a:r>
            <a:endParaRPr sz="2400"/>
          </a:p>
          <a:p>
            <a:pPr indent="228600"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It was a </a:t>
            </a:r>
            <a:r>
              <a:rPr b="1" u="sng"/>
              <a:t>hilarious</a:t>
            </a:r>
            <a:r>
              <a:t> joke… that will make sense in a few weeks.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14" name="TextBox 9"/>
          <p:cNvSpPr txBox="1"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the file sent to you as a guide, modify the code so that is uses console.log instead of alerts to display messages.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open the file in the browser and open up chrome Developer tools -&gt; Console to confirm the changes worked.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discuss the different between using console.log and alert.</a:t>
            </a:r>
          </a:p>
        </p:txBody>
      </p:sp>
      <p:pic>
        <p:nvPicPr>
          <p:cNvPr id="31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6129" y="4752856"/>
            <a:ext cx="3862216" cy="1515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18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Alerts, Prompts, Confirms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3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/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(PromptDemo.html | 06-PromptDemo)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4713" cy="1706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713" y="1600200"/>
            <a:ext cx="3414714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6622"/>
            <a:ext cx="5283871" cy="163592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Alerts, Prompts, Confirms</a:t>
            </a:r>
          </a:p>
        </p:txBody>
      </p:sp>
      <p:sp>
        <p:nvSpPr>
          <p:cNvPr id="328" name="Content Placeholder 2"/>
          <p:cNvSpPr txBox="1"/>
          <p:nvPr/>
        </p:nvSpPr>
        <p:spPr>
          <a:xfrm>
            <a:off x="216818" y="991111"/>
            <a:ext cx="5081338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Alerts, Confirms, and Prompts will create a </a:t>
            </a:r>
            <a:r>
              <a:rPr u="sng"/>
              <a:t>popup box</a:t>
            </a:r>
            <a:r>
              <a:t> in the browser when run. 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are also useful for development and debugging.</a:t>
            </a:r>
          </a:p>
        </p:txBody>
      </p:sp>
      <p:sp>
        <p:nvSpPr>
          <p:cNvPr id="329" name="Straight Arrow Connector 12"/>
          <p:cNvSpPr/>
          <p:nvPr/>
        </p:nvSpPr>
        <p:spPr>
          <a:xfrm flipV="1">
            <a:off x="2757486" y="2438399"/>
            <a:ext cx="3033714" cy="1633717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0" name="Straight Arrow Connector 13"/>
          <p:cNvSpPr/>
          <p:nvPr/>
        </p:nvSpPr>
        <p:spPr>
          <a:xfrm flipV="1">
            <a:off x="4556247" y="3866622"/>
            <a:ext cx="1234953" cy="727493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1" name="Straight Arrow Connector 16"/>
          <p:cNvSpPr/>
          <p:nvPr/>
        </p:nvSpPr>
        <p:spPr>
          <a:xfrm flipV="1">
            <a:off x="4556247" y="5029200"/>
            <a:ext cx="1158753" cy="281725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4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35" name="TextBox 9"/>
          <p:cNvSpPr txBox="1"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Write JavaScript code that does the following: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a confirm, ask the user: “Do you like _____?” and store their response in a variable.</a:t>
            </a:r>
          </a:p>
          <a:p>
            <a:pPr marL="457200" indent="-457200">
              <a:buSzPct val="100000"/>
              <a:buAutoNum type="arabicPeriod" startAt="1"/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a prompt, ask the user: “What kind of _____? do you like?” and store their response in a variable.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93" y="2791317"/>
            <a:ext cx="6561808" cy="3533282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Writing to HTML</a:t>
            </a:r>
          </a:p>
        </p:txBody>
      </p:sp>
      <p:sp>
        <p:nvSpPr>
          <p:cNvPr id="341" name="Content Placeholder 2"/>
          <p:cNvSpPr txBox="1"/>
          <p:nvPr/>
        </p:nvSpPr>
        <p:spPr>
          <a:xfrm>
            <a:off x="143792" y="636804"/>
            <a:ext cx="8774784" cy="183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We can also use JavaScript to directly write to the HTML page itself using </a:t>
            </a:r>
            <a:r>
              <a:rPr b="1"/>
              <a:t>document.write( ).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Later we will go over </a:t>
            </a:r>
            <a:r>
              <a:rPr i="1"/>
              <a:t>much</a:t>
            </a:r>
            <a:r>
              <a:t> more advanced approaches for writing HTML using JavaScript and jQuery.</a:t>
            </a:r>
          </a:p>
        </p:txBody>
      </p:sp>
      <p:sp>
        <p:nvSpPr>
          <p:cNvPr id="342" name="Content Placeholder 2"/>
          <p:cNvSpPr txBox="1"/>
          <p:nvPr/>
        </p:nvSpPr>
        <p:spPr>
          <a:xfrm>
            <a:off x="6477000" y="5360125"/>
            <a:ext cx="1671636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Test.html </a:t>
            </a:r>
            <a:endParaRPr sz="2400"/>
          </a:p>
          <a:p>
            <a: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(sublime)</a:t>
            </a:r>
          </a:p>
        </p:txBody>
      </p:sp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44" name="Content Placeholder 2"/>
          <p:cNvSpPr txBox="1"/>
          <p:nvPr/>
        </p:nvSpPr>
        <p:spPr>
          <a:xfrm>
            <a:off x="6477000" y="3024051"/>
            <a:ext cx="3124200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349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/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(conditionaldemo.html | 08-ConditionalDemo)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Bootswatch Styling</a:t>
            </a:r>
          </a:p>
        </p:txBody>
      </p:sp>
      <p:pic>
        <p:nvPicPr>
          <p:cNvPr id="19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782857"/>
            <a:ext cx="6222173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 5"/>
          <p:cNvSpPr txBox="1"/>
          <p:nvPr/>
        </p:nvSpPr>
        <p:spPr>
          <a:xfrm>
            <a:off x="3483283" y="5880099"/>
            <a:ext cx="250555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https://bootswatch.com/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  <p:sp>
        <p:nvSpPr>
          <p:cNvPr id="352" name="Content Placeholder 2"/>
          <p:cNvSpPr txBox="1"/>
          <p:nvPr/>
        </p:nvSpPr>
        <p:spPr>
          <a:xfrm>
            <a:off x="152400" y="838200"/>
            <a:ext cx="8765935" cy="172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  <a:endParaRPr sz="2800"/>
          </a:p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35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16" y="3124200"/>
            <a:ext cx="8648701" cy="2508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6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57" name="TextBox 9"/>
          <p:cNvSpPr txBox="1"/>
          <p:nvPr/>
        </p:nvSpPr>
        <p:spPr>
          <a:xfrm>
            <a:off x="304800" y="914399"/>
            <a:ext cx="8686800" cy="475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website (from scratch) that asks users if they eat steak.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they respond with “yes”, write the following to the page: “Here’s a Steak Sandwich!”.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they respond with “no”, write the following to the page: “Here’s a Tofu Stir-Fry!”.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Ask what the user’s birth year is. If they are under 21, alert the following: “No Sake for you!” </a:t>
            </a:r>
            <a:endParaRPr b="0"/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Hint: </a:t>
            </a:r>
            <a:r>
              <a:rPr b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0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61" name="TextBox 9"/>
          <p:cNvSpPr txBox="1"/>
          <p:nvPr/>
        </p:nvSpPr>
        <p:spPr>
          <a:xfrm>
            <a:off x="304800" y="914399"/>
            <a:ext cx="8686800" cy="3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Open the file sent to you in Sublime. </a:t>
            </a: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8"/>
          <p:cNvSpPr/>
          <p:nvPr/>
        </p:nvSpPr>
        <p:spPr>
          <a:xfrm>
            <a:off x="279399" y="2362200"/>
            <a:ext cx="8522142" cy="1905000"/>
          </a:xfrm>
          <a:prstGeom prst="rect">
            <a:avLst/>
          </a:prstGeom>
          <a:solidFill>
            <a:srgbClr val="26262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Zoo Pen</a:t>
            </a:r>
          </a:p>
        </p:txBody>
      </p:sp>
      <p:sp>
        <p:nvSpPr>
          <p:cNvPr id="367" name="Rectangle 4"/>
          <p:cNvSpPr/>
          <p:nvPr/>
        </p:nvSpPr>
        <p:spPr>
          <a:xfrm>
            <a:off x="535034" y="25908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8" name="Rectangle 5"/>
          <p:cNvSpPr/>
          <p:nvPr/>
        </p:nvSpPr>
        <p:spPr>
          <a:xfrm>
            <a:off x="2598186" y="25907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9" name="Rectangle 6"/>
          <p:cNvSpPr/>
          <p:nvPr/>
        </p:nvSpPr>
        <p:spPr>
          <a:xfrm>
            <a:off x="4686739" y="25907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0" name="Rectangle 7"/>
          <p:cNvSpPr/>
          <p:nvPr/>
        </p:nvSpPr>
        <p:spPr>
          <a:xfrm>
            <a:off x="6775292" y="2565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1" name="TextBox 9"/>
          <p:cNvSpPr txBox="1"/>
          <p:nvPr/>
        </p:nvSpPr>
        <p:spPr>
          <a:xfrm>
            <a:off x="955141" y="4495801"/>
            <a:ext cx="91752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0 </a:t>
            </a:r>
          </a:p>
        </p:txBody>
      </p:sp>
      <p:sp>
        <p:nvSpPr>
          <p:cNvPr id="372" name="TextBox 10"/>
          <p:cNvSpPr txBox="1"/>
          <p:nvPr/>
        </p:nvSpPr>
        <p:spPr>
          <a:xfrm>
            <a:off x="3018294" y="44958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1</a:t>
            </a:r>
          </a:p>
        </p:txBody>
      </p:sp>
      <p:sp>
        <p:nvSpPr>
          <p:cNvPr id="373" name="TextBox 11"/>
          <p:cNvSpPr txBox="1"/>
          <p:nvPr/>
        </p:nvSpPr>
        <p:spPr>
          <a:xfrm>
            <a:off x="5017327" y="44958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2</a:t>
            </a:r>
          </a:p>
        </p:txBody>
      </p:sp>
      <p:sp>
        <p:nvSpPr>
          <p:cNvPr id="374" name="TextBox 12"/>
          <p:cNvSpPr txBox="1"/>
          <p:nvPr/>
        </p:nvSpPr>
        <p:spPr>
          <a:xfrm>
            <a:off x="7227459" y="4495801"/>
            <a:ext cx="85401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3</a:t>
            </a:r>
          </a:p>
        </p:txBody>
      </p:sp>
      <p:sp>
        <p:nvSpPr>
          <p:cNvPr id="375" name="TextBox 13"/>
          <p:cNvSpPr txBox="1"/>
          <p:nvPr/>
        </p:nvSpPr>
        <p:spPr>
          <a:xfrm>
            <a:off x="279400" y="1833616"/>
            <a:ext cx="277233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76" name="TextBox 14"/>
          <p:cNvSpPr txBox="1"/>
          <p:nvPr/>
        </p:nvSpPr>
        <p:spPr>
          <a:xfrm>
            <a:off x="994015" y="3130033"/>
            <a:ext cx="7013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Zebra</a:t>
            </a:r>
          </a:p>
        </p:txBody>
      </p:sp>
      <p:sp>
        <p:nvSpPr>
          <p:cNvPr id="377" name="TextBox 15"/>
          <p:cNvSpPr txBox="1"/>
          <p:nvPr/>
        </p:nvSpPr>
        <p:spPr>
          <a:xfrm>
            <a:off x="5227399" y="3130033"/>
            <a:ext cx="78603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Giraffe</a:t>
            </a:r>
          </a:p>
        </p:txBody>
      </p:sp>
      <p:sp>
        <p:nvSpPr>
          <p:cNvPr id="378" name="TextBox 16"/>
          <p:cNvSpPr txBox="1"/>
          <p:nvPr/>
        </p:nvSpPr>
        <p:spPr>
          <a:xfrm>
            <a:off x="3095237" y="3130033"/>
            <a:ext cx="7014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Rhino</a:t>
            </a:r>
          </a:p>
        </p:txBody>
      </p:sp>
      <p:sp>
        <p:nvSpPr>
          <p:cNvPr id="379" name="TextBox 17"/>
          <p:cNvSpPr txBox="1"/>
          <p:nvPr/>
        </p:nvSpPr>
        <p:spPr>
          <a:xfrm>
            <a:off x="7295746" y="3130033"/>
            <a:ext cx="4978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ectangle 8"/>
          <p:cNvSpPr/>
          <p:nvPr/>
        </p:nvSpPr>
        <p:spPr>
          <a:xfrm>
            <a:off x="279399" y="1447800"/>
            <a:ext cx="8522142" cy="1905000"/>
          </a:xfrm>
          <a:prstGeom prst="rect">
            <a:avLst/>
          </a:prstGeom>
          <a:solidFill>
            <a:srgbClr val="26262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Zoo Pen… Coded</a:t>
            </a:r>
          </a:p>
        </p:txBody>
      </p:sp>
      <p:sp>
        <p:nvSpPr>
          <p:cNvPr id="383" name="Rectangle 4"/>
          <p:cNvSpPr/>
          <p:nvPr/>
        </p:nvSpPr>
        <p:spPr>
          <a:xfrm>
            <a:off x="535034" y="16764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4" name="Rectangle 5"/>
          <p:cNvSpPr/>
          <p:nvPr/>
        </p:nvSpPr>
        <p:spPr>
          <a:xfrm>
            <a:off x="2598186" y="1676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5" name="Rectangle 6"/>
          <p:cNvSpPr/>
          <p:nvPr/>
        </p:nvSpPr>
        <p:spPr>
          <a:xfrm>
            <a:off x="4686739" y="1676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6" name="Rectangle 7"/>
          <p:cNvSpPr/>
          <p:nvPr/>
        </p:nvSpPr>
        <p:spPr>
          <a:xfrm>
            <a:off x="6775292" y="16509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7" name="TextBox 9"/>
          <p:cNvSpPr txBox="1"/>
          <p:nvPr/>
        </p:nvSpPr>
        <p:spPr>
          <a:xfrm>
            <a:off x="955141" y="3581401"/>
            <a:ext cx="91752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0 </a:t>
            </a:r>
          </a:p>
        </p:txBody>
      </p:sp>
      <p:sp>
        <p:nvSpPr>
          <p:cNvPr id="388" name="TextBox 10"/>
          <p:cNvSpPr txBox="1"/>
          <p:nvPr/>
        </p:nvSpPr>
        <p:spPr>
          <a:xfrm>
            <a:off x="3018294" y="35814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1</a:t>
            </a:r>
          </a:p>
        </p:txBody>
      </p:sp>
      <p:sp>
        <p:nvSpPr>
          <p:cNvPr id="389" name="TextBox 11"/>
          <p:cNvSpPr txBox="1"/>
          <p:nvPr/>
        </p:nvSpPr>
        <p:spPr>
          <a:xfrm>
            <a:off x="5017327" y="35814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2</a:t>
            </a:r>
          </a:p>
        </p:txBody>
      </p:sp>
      <p:sp>
        <p:nvSpPr>
          <p:cNvPr id="390" name="TextBox 12"/>
          <p:cNvSpPr txBox="1"/>
          <p:nvPr/>
        </p:nvSpPr>
        <p:spPr>
          <a:xfrm>
            <a:off x="7227459" y="3581401"/>
            <a:ext cx="85401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3</a:t>
            </a:r>
          </a:p>
        </p:txBody>
      </p:sp>
      <p:sp>
        <p:nvSpPr>
          <p:cNvPr id="391" name="TextBox 13"/>
          <p:cNvSpPr txBox="1"/>
          <p:nvPr/>
        </p:nvSpPr>
        <p:spPr>
          <a:xfrm>
            <a:off x="279400" y="919216"/>
            <a:ext cx="277233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92" name="TextBox 14"/>
          <p:cNvSpPr txBox="1"/>
          <p:nvPr/>
        </p:nvSpPr>
        <p:spPr>
          <a:xfrm>
            <a:off x="994015" y="2215633"/>
            <a:ext cx="7013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Zebra</a:t>
            </a:r>
          </a:p>
        </p:txBody>
      </p:sp>
      <p:sp>
        <p:nvSpPr>
          <p:cNvPr id="393" name="TextBox 15"/>
          <p:cNvSpPr txBox="1"/>
          <p:nvPr/>
        </p:nvSpPr>
        <p:spPr>
          <a:xfrm>
            <a:off x="5227399" y="2215633"/>
            <a:ext cx="78603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Giraffe</a:t>
            </a:r>
          </a:p>
        </p:txBody>
      </p:sp>
      <p:sp>
        <p:nvSpPr>
          <p:cNvPr id="394" name="TextBox 16"/>
          <p:cNvSpPr txBox="1"/>
          <p:nvPr/>
        </p:nvSpPr>
        <p:spPr>
          <a:xfrm>
            <a:off x="3095237" y="2215633"/>
            <a:ext cx="7014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Rhino</a:t>
            </a:r>
          </a:p>
        </p:txBody>
      </p:sp>
      <p:sp>
        <p:nvSpPr>
          <p:cNvPr id="395" name="TextBox 17"/>
          <p:cNvSpPr txBox="1"/>
          <p:nvPr/>
        </p:nvSpPr>
        <p:spPr>
          <a:xfrm>
            <a:off x="7295746" y="2215633"/>
            <a:ext cx="4978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Owl</a:t>
            </a:r>
          </a:p>
        </p:txBody>
      </p:sp>
      <p:sp>
        <p:nvSpPr>
          <p:cNvPr id="396" name="TextBox 18"/>
          <p:cNvSpPr txBox="1"/>
          <p:nvPr/>
        </p:nvSpPr>
        <p:spPr>
          <a:xfrm>
            <a:off x="314326" y="4741917"/>
            <a:ext cx="395752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343" y="5236028"/>
            <a:ext cx="8096252" cy="1022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400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Arrays </a:t>
            </a:r>
          </a:p>
        </p:txBody>
      </p:sp>
      <p:sp>
        <p:nvSpPr>
          <p:cNvPr id="403" name="Content Placeholder 2"/>
          <p:cNvSpPr txBox="1"/>
          <p:nvPr/>
        </p:nvSpPr>
        <p:spPr>
          <a:xfrm>
            <a:off x="451328" y="866677"/>
            <a:ext cx="8583816" cy="328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Arrays a type of variable that are </a:t>
            </a:r>
            <a:r>
              <a:rPr u="sng"/>
              <a:t>collections</a:t>
            </a:r>
            <a:r>
              <a:t>.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collections can be made up of </a:t>
            </a:r>
            <a:r>
              <a:rPr u="sng"/>
              <a:t>strings</a:t>
            </a:r>
            <a:r>
              <a:t>, </a:t>
            </a:r>
            <a:r>
              <a:rPr u="sng"/>
              <a:t>numbers</a:t>
            </a:r>
            <a:r>
              <a:t>, </a:t>
            </a:r>
            <a:r>
              <a:rPr u="sng"/>
              <a:t>Booleans</a:t>
            </a:r>
            <a:r>
              <a:t>, other </a:t>
            </a:r>
            <a:r>
              <a:rPr u="sng"/>
              <a:t>arrays</a:t>
            </a:r>
            <a:r>
              <a:t>, </a:t>
            </a:r>
            <a:r>
              <a:rPr u="sng"/>
              <a:t>objects</a:t>
            </a:r>
            <a:r>
              <a:t>, anything.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Each </a:t>
            </a:r>
            <a:r>
              <a:rPr u="sng"/>
              <a:t>element</a:t>
            </a:r>
            <a:r>
              <a:t> of the array is marked by an </a:t>
            </a:r>
            <a:r>
              <a:rPr u="sng"/>
              <a:t>index</a:t>
            </a:r>
            <a:r>
              <a:t>. Indexes always start with 0.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0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89" y="3950030"/>
            <a:ext cx="8857798" cy="206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407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/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(ArraysDemo.html | 11-ArraysDemo)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Arrays Indices</a:t>
            </a:r>
          </a:p>
        </p:txBody>
      </p:sp>
      <p:sp>
        <p:nvSpPr>
          <p:cNvPr id="410" name="Content Placeholder 2"/>
          <p:cNvSpPr txBox="1"/>
          <p:nvPr/>
        </p:nvSpPr>
        <p:spPr>
          <a:xfrm>
            <a:off x="304800" y="762000"/>
            <a:ext cx="8610600" cy="2570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  <a:endParaRPr u="sng"/>
          </a:p>
        </p:txBody>
      </p:sp>
      <p:pic>
        <p:nvPicPr>
          <p:cNvPr id="4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83" y="3431385"/>
            <a:ext cx="8856234" cy="234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0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/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(layout.html | 0-Bootswatch)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15" name="TextBox 9"/>
          <p:cNvSpPr txBox="1"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Class Code Dissection: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take a few moments to look over the following code.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Above each console.log() write a comment “predicting” what you think the output will be.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Homework #3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Challenge Activity?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4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25" name="TextBox 9"/>
          <p:cNvSpPr txBox="1"/>
          <p:nvPr/>
        </p:nvSpPr>
        <p:spPr>
          <a:xfrm>
            <a:off x="304800" y="914400"/>
            <a:ext cx="86868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 (Challenge):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website that accomplishes the following: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an array of your favorite bands.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prompt, ask the user’s favorite band.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it’s one of your favorites, alert: “YEAH I LOVE THEM!”.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it’s not, alert: “Nah. They’re pretty lame.”.</a:t>
            </a:r>
          </a:p>
          <a:p>
            <a:pPr lvl="1" marL="800100" indent="-342900">
              <a:buSzPct val="100000"/>
              <a:buFont typeface="Arial"/>
              <a:buChar char="•"/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You will need to research how to use .indexOf()</a:t>
            </a:r>
          </a:p>
          <a:p>
            <a:pPr lvl="1" marL="800100" indent="-342900">
              <a:buSzPct val="100000"/>
              <a:buFont typeface="Arial"/>
              <a:buChar char="•"/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8" name="Rectangle 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29" name="TextBox 9"/>
          <p:cNvSpPr txBox="1"/>
          <p:nvPr/>
        </p:nvSpPr>
        <p:spPr>
          <a:xfrm>
            <a:off x="304800" y="761999"/>
            <a:ext cx="8686800" cy="221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 (Re-examined, Time-permitting):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Re-examine the file sent to you at the start of class.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See if you can better understand how it works – after having gone through today’s class.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206" name="Shape 70"/>
          <p:cNvSpPr txBox="1"/>
          <p:nvPr/>
        </p:nvSpPr>
        <p:spPr>
          <a:xfrm>
            <a:off x="304799" y="761998"/>
            <a:ext cx="8740776" cy="649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 we’ll be introducing: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JavaScript Definitions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JavaScript Basics: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Variables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Logging, Alerting, Prompting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Arrays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If/Else Statements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OMG JavaScript!</a:t>
            </a:r>
          </a:p>
        </p:txBody>
      </p:sp>
      <p:pic>
        <p:nvPicPr>
          <p:cNvPr id="209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943" y="1219200"/>
            <a:ext cx="8644540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itle 1"/>
          <p:cNvSpPr txBox="1"/>
          <p:nvPr/>
        </p:nvSpPr>
        <p:spPr>
          <a:xfrm>
            <a:off x="457200" y="5333999"/>
            <a:ext cx="8501282" cy="65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